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15" autoAdjust="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ĺžni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ĺžni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ĺžni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ĺžni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ĺžni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ĺžni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ĺžni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ĺžni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ĺžni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41D567B-75F5-4380-B7A5-5E968BB10018}" type="datetimeFigureOut">
              <a:rPr lang="en-US" smtClean="0"/>
              <a:pPr/>
              <a:t>12/6/2018</a:t>
            </a:fld>
            <a:endParaRPr lang="en-GB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FCEEFF5-FA72-46B9-8DCA-D56CB50E2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567B-75F5-4380-B7A5-5E968BB10018}" type="datetimeFigureOut">
              <a:rPr lang="en-US" smtClean="0"/>
              <a:pPr/>
              <a:t>12/6/2018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EFF5-FA72-46B9-8DCA-D56CB50E2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567B-75F5-4380-B7A5-5E968BB10018}" type="datetimeFigureOut">
              <a:rPr lang="en-US" smtClean="0"/>
              <a:pPr/>
              <a:t>12/6/2018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EFF5-FA72-46B9-8DCA-D56CB50E2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567B-75F5-4380-B7A5-5E968BB10018}" type="datetimeFigureOut">
              <a:rPr lang="en-US" smtClean="0"/>
              <a:pPr/>
              <a:t>12/6/2018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EFF5-FA72-46B9-8DCA-D56CB50E2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567B-75F5-4380-B7A5-5E968BB10018}" type="datetimeFigureOut">
              <a:rPr lang="en-US" smtClean="0"/>
              <a:pPr/>
              <a:t>12/6/2018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EFF5-FA72-46B9-8DCA-D56CB50E2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567B-75F5-4380-B7A5-5E968BB10018}" type="datetimeFigureOut">
              <a:rPr lang="en-US" smtClean="0"/>
              <a:pPr/>
              <a:t>12/6/2018</a:t>
            </a:fld>
            <a:endParaRPr lang="en-GB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EFF5-FA72-46B9-8DCA-D56CB50E2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6" name="Zástupný symbol dátumu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41D567B-75F5-4380-B7A5-5E968BB10018}" type="datetimeFigureOut">
              <a:rPr lang="en-US" smtClean="0"/>
              <a:pPr/>
              <a:t>12/6/2018</a:t>
            </a:fld>
            <a:endParaRPr lang="en-GB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FCEEFF5-FA72-46B9-8DCA-D56CB50E249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8" name="Zástupný symbol päty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41D567B-75F5-4380-B7A5-5E968BB10018}" type="datetimeFigureOut">
              <a:rPr lang="en-US" smtClean="0"/>
              <a:pPr/>
              <a:t>12/6/2018</a:t>
            </a:fld>
            <a:endParaRPr lang="en-GB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FCEEFF5-FA72-46B9-8DCA-D56CB50E2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567B-75F5-4380-B7A5-5E968BB10018}" type="datetimeFigureOut">
              <a:rPr lang="en-US" smtClean="0"/>
              <a:pPr/>
              <a:t>12/6/2018</a:t>
            </a:fld>
            <a:endParaRPr lang="en-GB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EFF5-FA72-46B9-8DCA-D56CB50E2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567B-75F5-4380-B7A5-5E968BB10018}" type="datetimeFigureOut">
              <a:rPr lang="en-US" smtClean="0"/>
              <a:pPr/>
              <a:t>12/6/2018</a:t>
            </a:fld>
            <a:endParaRPr lang="en-GB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EFF5-FA72-46B9-8DCA-D56CB50E2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567B-75F5-4380-B7A5-5E968BB10018}" type="datetimeFigureOut">
              <a:rPr lang="en-US" smtClean="0"/>
              <a:pPr/>
              <a:t>12/6/2018</a:t>
            </a:fld>
            <a:endParaRPr lang="en-GB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EFF5-FA72-46B9-8DCA-D56CB50E2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ĺžni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ĺžni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ĺžni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ĺžni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ĺžni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ĺžni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ĺžni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ĺžni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ĺžni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ĺžni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ĺžni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ĺžni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ĺžni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41D567B-75F5-4380-B7A5-5E968BB10018}" type="datetimeFigureOut">
              <a:rPr lang="en-US" smtClean="0"/>
              <a:pPr/>
              <a:t>12/6/2018</a:t>
            </a:fld>
            <a:endParaRPr lang="en-GB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FCEEFF5-FA72-46B9-8DCA-D56CB50E2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038600" y="2286000"/>
            <a:ext cx="7772400" cy="1470025"/>
          </a:xfrm>
        </p:spPr>
        <p:txBody>
          <a:bodyPr/>
          <a:lstStyle/>
          <a:p>
            <a:r>
              <a:rPr lang="en-US" dirty="0" err="1" smtClean="0"/>
              <a:t>Kvadratick</a:t>
            </a:r>
            <a:r>
              <a:rPr lang="sk-SK" dirty="0" smtClean="0"/>
              <a:t>á funkcia</a:t>
            </a:r>
            <a:endParaRPr lang="en-GB" dirty="0"/>
          </a:p>
        </p:txBody>
      </p:sp>
      <p:sp>
        <p:nvSpPr>
          <p:cNvPr id="4" name="BlokTextu 3"/>
          <p:cNvSpPr txBox="1"/>
          <p:nvPr/>
        </p:nvSpPr>
        <p:spPr>
          <a:xfrm>
            <a:off x="0" y="38862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Mário </a:t>
            </a:r>
            <a:r>
              <a:rPr lang="sk-SK" dirty="0" err="1" smtClean="0">
                <a:solidFill>
                  <a:schemeClr val="accent1">
                    <a:lumMod val="75000"/>
                  </a:schemeClr>
                </a:solidFill>
              </a:rPr>
              <a:t>Chromík</a:t>
            </a: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 IV.B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457200" y="1219200"/>
            <a:ext cx="8686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800" b="1" dirty="0" smtClean="0"/>
              <a:t> </a:t>
            </a:r>
            <a:r>
              <a:rPr lang="en-GB" sz="2800" b="1" dirty="0" err="1" smtClean="0"/>
              <a:t>Kvadratická</a:t>
            </a:r>
            <a:r>
              <a:rPr lang="en-GB" sz="2800" b="1" dirty="0" smtClean="0"/>
              <a:t> </a:t>
            </a:r>
            <a:r>
              <a:rPr lang="en-GB" sz="2800" b="1" dirty="0" err="1"/>
              <a:t>funkcia</a:t>
            </a:r>
            <a:r>
              <a:rPr lang="en-GB" sz="2800" dirty="0"/>
              <a:t> je </a:t>
            </a:r>
            <a:r>
              <a:rPr lang="en-GB" sz="2800" dirty="0" err="1"/>
              <a:t>funkcia</a:t>
            </a:r>
            <a:r>
              <a:rPr lang="en-GB" sz="2800" dirty="0"/>
              <a:t> </a:t>
            </a:r>
            <a:r>
              <a:rPr lang="en-GB" sz="2800" dirty="0" err="1"/>
              <a:t>daná</a:t>
            </a:r>
            <a:r>
              <a:rPr lang="en-GB" sz="2800" dirty="0"/>
              <a:t> </a:t>
            </a:r>
            <a:r>
              <a:rPr lang="en-GB" sz="2800" dirty="0" err="1"/>
              <a:t>rovnicou</a:t>
            </a:r>
            <a:r>
              <a:rPr lang="en-GB" sz="2800" dirty="0" smtClean="0"/>
              <a:t>:</a:t>
            </a:r>
            <a:r>
              <a:rPr lang="sk-SK" sz="2800" dirty="0" smtClean="0"/>
              <a:t> </a:t>
            </a:r>
            <a:endParaRPr lang="en-US" sz="2800" dirty="0" smtClean="0"/>
          </a:p>
          <a:p>
            <a:r>
              <a:rPr lang="en-US" sz="2800" dirty="0" smtClean="0"/>
              <a:t>   </a:t>
            </a:r>
            <a:r>
              <a:rPr lang="en-GB" sz="2800" dirty="0" smtClean="0"/>
              <a:t>y </a:t>
            </a:r>
            <a:r>
              <a:rPr lang="en-GB" sz="2800" dirty="0"/>
              <a:t>= ax</a:t>
            </a:r>
            <a:r>
              <a:rPr lang="en-GB" sz="2800" baseline="30000" dirty="0"/>
              <a:t>2</a:t>
            </a:r>
            <a:r>
              <a:rPr lang="en-GB" sz="2800" dirty="0"/>
              <a:t> + </a:t>
            </a:r>
            <a:r>
              <a:rPr lang="en-GB" sz="2800" dirty="0" err="1"/>
              <a:t>bx</a:t>
            </a:r>
            <a:r>
              <a:rPr lang="en-GB" sz="2800" dirty="0"/>
              <a:t> + </a:t>
            </a:r>
            <a:r>
              <a:rPr lang="en-GB" sz="2800" dirty="0" smtClean="0"/>
              <a:t>c</a:t>
            </a:r>
            <a:endParaRPr lang="sk-SK" sz="2800" dirty="0" smtClean="0"/>
          </a:p>
          <a:p>
            <a:pPr marL="165100" indent="-165100">
              <a:buFont typeface="Arial" pitchFamily="34" charset="0"/>
              <a:buChar char="•"/>
            </a:pPr>
            <a:r>
              <a:rPr lang="en-GB" sz="2800" i="1" dirty="0" smtClean="0"/>
              <a:t> a</a:t>
            </a:r>
            <a:r>
              <a:rPr lang="en-GB" sz="2800" dirty="0"/>
              <a:t>, </a:t>
            </a:r>
            <a:r>
              <a:rPr lang="en-GB" sz="2800" i="1" dirty="0"/>
              <a:t>b</a:t>
            </a:r>
            <a:r>
              <a:rPr lang="en-GB" sz="2800" dirty="0"/>
              <a:t> a </a:t>
            </a:r>
            <a:r>
              <a:rPr lang="en-GB" sz="2800" i="1" dirty="0"/>
              <a:t>c</a:t>
            </a:r>
            <a:r>
              <a:rPr lang="en-GB" sz="2800" dirty="0"/>
              <a:t> </a:t>
            </a:r>
            <a:r>
              <a:rPr lang="en-GB" sz="2800" dirty="0" err="1"/>
              <a:t>sú</a:t>
            </a:r>
            <a:r>
              <a:rPr lang="en-GB" sz="2800" dirty="0"/>
              <a:t> </a:t>
            </a:r>
            <a:r>
              <a:rPr lang="en-GB" sz="2800" dirty="0" err="1"/>
              <a:t>reálne</a:t>
            </a:r>
            <a:r>
              <a:rPr lang="en-GB" sz="2800" dirty="0"/>
              <a:t> </a:t>
            </a:r>
            <a:r>
              <a:rPr lang="en-GB" sz="2800" dirty="0" err="1"/>
              <a:t>konštanty</a:t>
            </a:r>
            <a:r>
              <a:rPr lang="en-GB" sz="2800" dirty="0"/>
              <a:t>, </a:t>
            </a:r>
            <a:r>
              <a:rPr lang="en-GB" sz="2800" i="1" dirty="0"/>
              <a:t>a</a:t>
            </a:r>
            <a:r>
              <a:rPr lang="en-GB" sz="2800" dirty="0"/>
              <a:t> ≠ 0. </a:t>
            </a:r>
            <a:r>
              <a:rPr lang="en-GB" sz="2800" dirty="0" err="1"/>
              <a:t>Definičný</a:t>
            </a:r>
            <a:r>
              <a:rPr lang="en-GB" sz="2800" dirty="0"/>
              <a:t> </a:t>
            </a:r>
            <a:r>
              <a:rPr lang="en-GB" sz="2800" dirty="0" err="1"/>
              <a:t>obor</a:t>
            </a:r>
            <a:r>
              <a:rPr lang="en-GB" sz="2800" dirty="0"/>
              <a:t> </a:t>
            </a:r>
            <a:r>
              <a:rPr lang="sk-SK" sz="2800" dirty="0" smtClean="0"/>
              <a:t> </a:t>
            </a:r>
            <a:r>
              <a:rPr lang="sk-SK" sz="2800" dirty="0" smtClean="0"/>
              <a:t>      </a:t>
            </a:r>
            <a:r>
              <a:rPr lang="en-GB" sz="2800" dirty="0" smtClean="0"/>
              <a:t>je </a:t>
            </a:r>
            <a:r>
              <a:rPr lang="en-US" sz="2800" dirty="0" smtClean="0"/>
              <a:t>{R</a:t>
            </a:r>
            <a:r>
              <a:rPr lang="en-US" sz="2800" dirty="0" smtClean="0"/>
              <a:t>}</a:t>
            </a:r>
            <a:endParaRPr lang="sk-SK" sz="2800" dirty="0" smtClean="0"/>
          </a:p>
          <a:p>
            <a:pPr marL="165100" indent="-165100">
              <a:buFont typeface="Arial" pitchFamily="34" charset="0"/>
              <a:buChar char="•"/>
            </a:pPr>
            <a:r>
              <a:rPr lang="en-GB" sz="2800" dirty="0" err="1" smtClean="0"/>
              <a:t>Grafom</a:t>
            </a:r>
            <a:r>
              <a:rPr lang="en-GB" sz="2800" dirty="0" smtClean="0"/>
              <a:t> </a:t>
            </a:r>
            <a:r>
              <a:rPr lang="en-GB" sz="2800" dirty="0" err="1" smtClean="0"/>
              <a:t>každej</a:t>
            </a:r>
            <a:r>
              <a:rPr lang="en-GB" sz="2800" dirty="0" smtClean="0"/>
              <a:t> </a:t>
            </a:r>
            <a:r>
              <a:rPr lang="en-GB" sz="2800" dirty="0" err="1" smtClean="0"/>
              <a:t>kvadratickej</a:t>
            </a:r>
            <a:r>
              <a:rPr lang="en-GB" sz="2800" dirty="0" smtClean="0"/>
              <a:t> </a:t>
            </a:r>
            <a:r>
              <a:rPr lang="en-GB" sz="2800" dirty="0" err="1" smtClean="0"/>
              <a:t>funkcie</a:t>
            </a:r>
            <a:r>
              <a:rPr lang="en-GB" sz="2800" dirty="0" smtClean="0"/>
              <a:t> je </a:t>
            </a:r>
            <a:r>
              <a:rPr lang="en-GB" sz="2800" b="1" dirty="0" smtClean="0"/>
              <a:t>parabola; </a:t>
            </a:r>
            <a:r>
              <a:rPr lang="en-GB" sz="2800" dirty="0" err="1" smtClean="0"/>
              <a:t>jej</a:t>
            </a:r>
            <a:r>
              <a:rPr lang="en-GB" sz="2800" dirty="0" smtClean="0"/>
              <a:t> </a:t>
            </a:r>
            <a:r>
              <a:rPr lang="en-GB" sz="2800" dirty="0" err="1" smtClean="0"/>
              <a:t>os</a:t>
            </a:r>
            <a:r>
              <a:rPr lang="en-GB" sz="2800" dirty="0" smtClean="0"/>
              <a:t> je </a:t>
            </a:r>
            <a:r>
              <a:rPr lang="en-GB" sz="2800" dirty="0" err="1" smtClean="0"/>
              <a:t>rovnobežná</a:t>
            </a:r>
            <a:r>
              <a:rPr lang="en-GB" sz="2800" dirty="0" smtClean="0"/>
              <a:t> s </a:t>
            </a:r>
            <a:r>
              <a:rPr lang="en-GB" sz="2800" dirty="0" err="1" smtClean="0"/>
              <a:t>osou</a:t>
            </a:r>
            <a:r>
              <a:rPr lang="en-GB" sz="2800" dirty="0" smtClean="0"/>
              <a:t> </a:t>
            </a:r>
            <a:r>
              <a:rPr lang="en-GB" sz="2800" i="1" dirty="0" smtClean="0"/>
              <a:t>y</a:t>
            </a:r>
            <a:endParaRPr lang="sk-SK" sz="2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0" y="457200"/>
            <a:ext cx="495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</a:rPr>
              <a:t>Typy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</a:rPr>
              <a:t>kvadratick</a:t>
            </a:r>
            <a:r>
              <a:rPr lang="sk-SK" sz="2800" dirty="0" err="1" smtClean="0">
                <a:solidFill>
                  <a:schemeClr val="accent2">
                    <a:lumMod val="75000"/>
                  </a:schemeClr>
                </a:solidFill>
              </a:rPr>
              <a:t>ých</a:t>
            </a:r>
            <a:r>
              <a:rPr lang="sk-SK" sz="2800" dirty="0" smtClean="0">
                <a:solidFill>
                  <a:schemeClr val="accent2">
                    <a:lumMod val="75000"/>
                  </a:schemeClr>
                </a:solidFill>
              </a:rPr>
              <a:t> funkcií</a:t>
            </a:r>
            <a:endParaRPr lang="en-GB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BlokTextu 5"/>
          <p:cNvSpPr txBox="1"/>
          <p:nvPr/>
        </p:nvSpPr>
        <p:spPr>
          <a:xfrm>
            <a:off x="228600" y="1447800"/>
            <a:ext cx="4191000" cy="3529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k-SK" sz="2800" dirty="0" smtClean="0"/>
              <a:t>y</a:t>
            </a:r>
            <a:r>
              <a:rPr lang="sk-SK" sz="2800" dirty="0" smtClean="0"/>
              <a:t>=ax</a:t>
            </a:r>
            <a:r>
              <a:rPr lang="sk-SK" sz="2800" baseline="30000" dirty="0" smtClean="0"/>
              <a:t>2</a:t>
            </a:r>
          </a:p>
          <a:p>
            <a:pPr marL="342900" indent="-342900">
              <a:buFont typeface="+mj-lt"/>
              <a:buAutoNum type="arabicPeriod"/>
            </a:pPr>
            <a:endParaRPr lang="sk-SK" sz="2800" baseline="30000" dirty="0" smtClean="0"/>
          </a:p>
          <a:p>
            <a:pPr marL="342900" indent="-342900">
              <a:buFont typeface="+mj-lt"/>
              <a:buAutoNum type="arabicPeriod"/>
            </a:pPr>
            <a:endParaRPr lang="sk-SK" sz="2800" baseline="30000" dirty="0" smtClean="0"/>
          </a:p>
          <a:p>
            <a:pPr marL="342900" indent="-342900">
              <a:buFont typeface="+mj-lt"/>
              <a:buAutoNum type="arabicPeriod"/>
            </a:pPr>
            <a:r>
              <a:rPr lang="sk-SK" sz="2800" dirty="0" smtClean="0"/>
              <a:t>y=ax</a:t>
            </a:r>
            <a:r>
              <a:rPr lang="sk-SK" sz="2800" baseline="30000" dirty="0" smtClean="0"/>
              <a:t>2</a:t>
            </a:r>
            <a:r>
              <a:rPr lang="sk-SK" sz="2800" dirty="0" smtClean="0"/>
              <a:t> + c</a:t>
            </a:r>
          </a:p>
          <a:p>
            <a:pPr marL="342900" indent="-342900">
              <a:buFont typeface="+mj-lt"/>
              <a:buAutoNum type="arabicPeriod"/>
            </a:pPr>
            <a:endParaRPr lang="sk-SK" sz="2800" dirty="0" smtClean="0"/>
          </a:p>
          <a:p>
            <a:pPr marL="342900" indent="-342900">
              <a:buFont typeface="+mj-lt"/>
              <a:buAutoNum type="arabicPeriod"/>
            </a:pPr>
            <a:r>
              <a:rPr lang="sk-SK" sz="2800" dirty="0" smtClean="0"/>
              <a:t>y=ax</a:t>
            </a:r>
            <a:r>
              <a:rPr lang="sk-SK" sz="2800" baseline="30000" dirty="0" smtClean="0"/>
              <a:t>2</a:t>
            </a:r>
            <a:r>
              <a:rPr lang="sk-SK" sz="2800" dirty="0" smtClean="0"/>
              <a:t> + </a:t>
            </a:r>
            <a:r>
              <a:rPr lang="sk-SK" sz="2800" dirty="0" err="1" smtClean="0"/>
              <a:t>bx</a:t>
            </a:r>
            <a:r>
              <a:rPr lang="sk-SK" sz="2800" dirty="0" smtClean="0"/>
              <a:t>, </a:t>
            </a:r>
            <a:r>
              <a:rPr lang="sk-SK" sz="2800" dirty="0" err="1" smtClean="0"/>
              <a:t>y=x</a:t>
            </a:r>
            <a:r>
              <a:rPr lang="sk-SK" sz="2800" dirty="0" smtClean="0"/>
              <a:t>(</a:t>
            </a:r>
            <a:r>
              <a:rPr lang="sk-SK" sz="2800" dirty="0" err="1" smtClean="0"/>
              <a:t>ax+b</a:t>
            </a:r>
            <a:r>
              <a:rPr lang="sk-SK" sz="2800" dirty="0" smtClean="0"/>
              <a:t>)</a:t>
            </a:r>
          </a:p>
          <a:p>
            <a:pPr marL="342900" indent="-342900">
              <a:buFont typeface="+mj-lt"/>
              <a:buAutoNum type="arabicPeriod"/>
            </a:pPr>
            <a:endParaRPr lang="sk-SK" sz="2800" dirty="0" smtClean="0"/>
          </a:p>
          <a:p>
            <a:pPr marL="342900" indent="-342900">
              <a:buFont typeface="+mj-lt"/>
              <a:buAutoNum type="arabicPeriod"/>
            </a:pPr>
            <a:r>
              <a:rPr lang="sk-SK" sz="2800" dirty="0" smtClean="0"/>
              <a:t>y=ax</a:t>
            </a:r>
            <a:r>
              <a:rPr lang="sk-SK" sz="2800" baseline="30000" dirty="0" smtClean="0"/>
              <a:t>2</a:t>
            </a:r>
            <a:r>
              <a:rPr lang="sk-SK" sz="2800" dirty="0" smtClean="0"/>
              <a:t> + </a:t>
            </a:r>
            <a:r>
              <a:rPr lang="sk-SK" sz="2800" dirty="0" err="1" smtClean="0"/>
              <a:t>bx</a:t>
            </a:r>
            <a:r>
              <a:rPr lang="sk-SK" sz="2800" dirty="0" smtClean="0"/>
              <a:t> + c</a:t>
            </a:r>
            <a:endParaRPr lang="sk-SK" sz="2800" baseline="30000" dirty="0" smtClean="0"/>
          </a:p>
          <a:p>
            <a:pPr marL="342900" indent="-342900">
              <a:buFont typeface="+mj-lt"/>
              <a:buAutoNum type="arabicPeriod"/>
            </a:pPr>
            <a:endParaRPr lang="sk-SK" dirty="0" smtClean="0"/>
          </a:p>
        </p:txBody>
      </p:sp>
      <p:pic>
        <p:nvPicPr>
          <p:cNvPr id="7" name="Obrázok 6" descr="9587891_orig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9210" y="1295400"/>
            <a:ext cx="4934790" cy="4953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0" y="2514600"/>
            <a:ext cx="3733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f: y = x</a:t>
            </a:r>
            <a:r>
              <a:rPr lang="es-ES" sz="2800" baseline="30000" dirty="0" smtClean="0"/>
              <a:t>2</a:t>
            </a:r>
            <a:r>
              <a:rPr lang="es-ES" sz="2800" dirty="0" smtClean="0"/>
              <a:t/>
            </a:r>
            <a:br>
              <a:rPr lang="es-ES" sz="2800" dirty="0" smtClean="0"/>
            </a:br>
            <a:r>
              <a:rPr lang="es-ES" sz="2800" dirty="0" smtClean="0"/>
              <a:t>g: y = 2x</a:t>
            </a:r>
            <a:r>
              <a:rPr lang="es-ES" sz="2800" baseline="30000" dirty="0" smtClean="0"/>
              <a:t>2</a:t>
            </a:r>
            <a:r>
              <a:rPr lang="es-ES" sz="2800" dirty="0" smtClean="0"/>
              <a:t/>
            </a:r>
            <a:br>
              <a:rPr lang="es-ES" sz="2800" dirty="0" smtClean="0"/>
            </a:br>
            <a:r>
              <a:rPr lang="es-ES" sz="2800" dirty="0" smtClean="0"/>
              <a:t>h: y = 3x</a:t>
            </a:r>
            <a:r>
              <a:rPr lang="es-ES" sz="2800" baseline="30000" dirty="0" smtClean="0"/>
              <a:t>2</a:t>
            </a:r>
            <a:r>
              <a:rPr lang="es-ES" sz="2800" dirty="0" smtClean="0"/>
              <a:t/>
            </a:r>
            <a:br>
              <a:rPr lang="es-ES" sz="2800" dirty="0" smtClean="0"/>
            </a:br>
            <a:r>
              <a:rPr lang="es-ES" sz="2800" dirty="0" smtClean="0"/>
              <a:t>i: y = 0,5x</a:t>
            </a:r>
            <a:r>
              <a:rPr lang="es-ES" sz="2800" baseline="30000" dirty="0" smtClean="0"/>
              <a:t>2</a:t>
            </a:r>
            <a:r>
              <a:rPr lang="es-ES" sz="2800" dirty="0" smtClean="0"/>
              <a:t/>
            </a:r>
            <a:br>
              <a:rPr lang="es-ES" sz="2800" dirty="0" smtClean="0"/>
            </a:br>
            <a:r>
              <a:rPr lang="es-ES" sz="2800" dirty="0" smtClean="0"/>
              <a:t>j: y = 0,3x</a:t>
            </a:r>
            <a:r>
              <a:rPr lang="es-ES" sz="2800" baseline="30000" dirty="0" smtClean="0"/>
              <a:t>2</a:t>
            </a:r>
            <a:endParaRPr lang="en-GB" sz="2800" dirty="0"/>
          </a:p>
        </p:txBody>
      </p:sp>
      <p:pic>
        <p:nvPicPr>
          <p:cNvPr id="5" name="Obrázok 4" descr="006_0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2027" y="1676400"/>
            <a:ext cx="6621973" cy="38862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0" y="2743200"/>
            <a:ext cx="3657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f: y = x</a:t>
            </a:r>
            <a:r>
              <a:rPr lang="es-ES" sz="2800" baseline="30000" dirty="0" smtClean="0"/>
              <a:t>2</a:t>
            </a:r>
            <a:r>
              <a:rPr lang="es-ES" sz="2800" dirty="0" smtClean="0"/>
              <a:t/>
            </a:r>
            <a:br>
              <a:rPr lang="es-ES" sz="2800" dirty="0" smtClean="0"/>
            </a:br>
            <a:r>
              <a:rPr lang="es-ES" sz="2800" dirty="0" smtClean="0"/>
              <a:t>g: y = x</a:t>
            </a:r>
            <a:r>
              <a:rPr lang="es-ES" sz="2800" baseline="30000" dirty="0" smtClean="0"/>
              <a:t>2</a:t>
            </a:r>
            <a:r>
              <a:rPr lang="es-ES" sz="2800" dirty="0" smtClean="0"/>
              <a:t> + 2</a:t>
            </a:r>
            <a:br>
              <a:rPr lang="es-ES" sz="2800" dirty="0" smtClean="0"/>
            </a:br>
            <a:r>
              <a:rPr lang="es-ES" sz="2800" dirty="0" smtClean="0"/>
              <a:t>h: y = x</a:t>
            </a:r>
            <a:r>
              <a:rPr lang="es-ES" sz="2800" baseline="30000" dirty="0" smtClean="0"/>
              <a:t>2</a:t>
            </a:r>
            <a:r>
              <a:rPr lang="es-ES" sz="2800" dirty="0" smtClean="0"/>
              <a:t> – 3</a:t>
            </a:r>
            <a:endParaRPr lang="en-GB" sz="2800" dirty="0"/>
          </a:p>
        </p:txBody>
      </p:sp>
      <p:pic>
        <p:nvPicPr>
          <p:cNvPr id="6" name="Obrázok 5" descr="006_0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1066800"/>
            <a:ext cx="6477000" cy="495380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0" y="2667000"/>
            <a:ext cx="3581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f: y = x</a:t>
            </a:r>
            <a:r>
              <a:rPr lang="es-ES" sz="2800" baseline="30000" dirty="0" smtClean="0"/>
              <a:t>2</a:t>
            </a:r>
            <a:r>
              <a:rPr lang="es-ES" sz="2800" dirty="0" smtClean="0"/>
              <a:t> – 2x + 1</a:t>
            </a:r>
            <a:br>
              <a:rPr lang="es-ES" sz="2800" dirty="0" smtClean="0"/>
            </a:br>
            <a:r>
              <a:rPr lang="es-ES" sz="2800" dirty="0" smtClean="0"/>
              <a:t>g: y = x</a:t>
            </a:r>
            <a:r>
              <a:rPr lang="es-ES" sz="2800" baseline="30000" dirty="0" smtClean="0"/>
              <a:t>2</a:t>
            </a:r>
            <a:r>
              <a:rPr lang="es-ES" sz="2800" dirty="0" smtClean="0"/>
              <a:t> – 6x + 1</a:t>
            </a:r>
            <a:br>
              <a:rPr lang="es-ES" sz="2800" dirty="0" smtClean="0"/>
            </a:br>
            <a:r>
              <a:rPr lang="es-ES" sz="2800" dirty="0" smtClean="0"/>
              <a:t>h: y = x</a:t>
            </a:r>
            <a:r>
              <a:rPr lang="es-ES" sz="2800" baseline="30000" dirty="0" smtClean="0"/>
              <a:t>2</a:t>
            </a:r>
            <a:r>
              <a:rPr lang="es-ES" sz="2800" dirty="0" smtClean="0"/>
              <a:t> + 4x + 1</a:t>
            </a:r>
            <a:endParaRPr lang="en-GB" sz="2800" dirty="0"/>
          </a:p>
        </p:txBody>
      </p:sp>
      <p:pic>
        <p:nvPicPr>
          <p:cNvPr id="5" name="Obrázok 4" descr="006_0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999" y="609600"/>
            <a:ext cx="5334001" cy="576803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 descr="Kvadraticke_funkcie_I_SS_jul_html_3356521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1371600"/>
            <a:ext cx="5410200" cy="4175263"/>
          </a:xfrm>
          <a:prstGeom prst="rect">
            <a:avLst/>
          </a:prstGeom>
        </p:spPr>
      </p:pic>
      <p:sp>
        <p:nvSpPr>
          <p:cNvPr id="5" name="BlokTextu 4"/>
          <p:cNvSpPr txBox="1"/>
          <p:nvPr/>
        </p:nvSpPr>
        <p:spPr>
          <a:xfrm>
            <a:off x="0" y="457200"/>
            <a:ext cx="502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dirty="0" smtClean="0">
                <a:solidFill>
                  <a:schemeClr val="accent2">
                    <a:lumMod val="75000"/>
                  </a:schemeClr>
                </a:solidFill>
              </a:rPr>
              <a:t>Vrchol paraboly</a:t>
            </a:r>
            <a:endParaRPr lang="en-GB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stský">
  <a:themeElements>
    <a:clrScheme name="Mests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Mests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ests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338</TotalTime>
  <Words>45</Words>
  <Application>Microsoft Office PowerPoint</Application>
  <PresentationFormat>Prezentácia na obrazovke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8" baseType="lpstr">
      <vt:lpstr>Mestský</vt:lpstr>
      <vt:lpstr>Kvadratická funkcia</vt:lpstr>
      <vt:lpstr>Snímka 2</vt:lpstr>
      <vt:lpstr>Snímka 3</vt:lpstr>
      <vt:lpstr>Snímka 4</vt:lpstr>
      <vt:lpstr>Snímka 5</vt:lpstr>
      <vt:lpstr>Snímka 6</vt:lpstr>
      <vt:lpstr>Snímka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Kvadratické funkcie</dc:title>
  <dc:creator>Majo</dc:creator>
  <cp:lastModifiedBy>Majo</cp:lastModifiedBy>
  <cp:revision>33</cp:revision>
  <dcterms:created xsi:type="dcterms:W3CDTF">2018-10-11T14:30:20Z</dcterms:created>
  <dcterms:modified xsi:type="dcterms:W3CDTF">2018-12-06T16:50:49Z</dcterms:modified>
</cp:coreProperties>
</file>